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7" r:id="rId9"/>
    <p:sldId id="266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F7F7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120" y="-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00" y="2628509"/>
            <a:ext cx="3504000" cy="4229631"/>
          </a:xfrm>
          <a:prstGeom prst="rect">
            <a:avLst/>
          </a:prstGeom>
        </p:spPr>
      </p:pic>
      <p:pic>
        <p:nvPicPr>
          <p:cNvPr id="39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0" y="6001200"/>
            <a:ext cx="2323200" cy="685680"/>
          </a:xfrm>
          <a:prstGeom prst="rect">
            <a:avLst/>
          </a:prstGeom>
        </p:spPr>
      </p:pic>
      <p:pic>
        <p:nvPicPr>
          <p:cNvPr id="36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09"/>
            <a:ext cx="3504000" cy="422963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824000" y="2480400"/>
            <a:ext cx="8400000" cy="1267200"/>
          </a:xfrm>
          <a:prstGeom prst="rect">
            <a:avLst/>
          </a:prstGeom>
        </p:spPr>
        <p:txBody>
          <a:bodyPr lIns="90000" rIns="90000" anchor="b">
            <a:spAutoFit/>
          </a:bodyPr>
          <a:lstStyle>
            <a:lvl1pPr>
              <a:lnSpc>
                <a:spcPts val="4500"/>
              </a:lnSpc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kumimoji="0" lang="fr-FR" dirty="0" smtClean="0"/>
              <a:t>CLIQUEZ POUR MODIFIER LE TITRE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1824000" y="3805200"/>
            <a:ext cx="8400000" cy="352800"/>
          </a:xfrm>
        </p:spPr>
        <p:txBody>
          <a:bodyPr lIns="90000" rIns="90000">
            <a:sp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Cliquez pour modifier les sous-titres</a:t>
            </a:r>
            <a:endParaRPr kumimoji="0" lang="en-US" dirty="0"/>
          </a:p>
        </p:txBody>
      </p:sp>
      <p:pic>
        <p:nvPicPr>
          <p:cNvPr id="37" name="Imag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601" y="432000"/>
            <a:ext cx="923076" cy="1440000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37600" y="6411600"/>
            <a:ext cx="12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4D7F6776-BC8A-468D-BB54-F6ACDBEF47D7}" type="datetimeFigureOut">
              <a:rPr lang="en-GB" smtClean="0"/>
              <a:t>11/07/18</a:t>
            </a:fld>
            <a:endParaRPr lang="en-GB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4000" y="6411600"/>
            <a:ext cx="624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46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eaLnBrk="1" latinLnBrk="0" hangingPunct="1">
              <a:defRPr/>
            </a:lvl1pPr>
            <a:lvl2pPr eaLnBrk="1" latinLnBrk="0" hangingPunct="1">
              <a:defRPr/>
            </a:lvl2pPr>
            <a:lvl3pPr eaLnBrk="1" latinLnBrk="0" hangingPunct="1">
              <a:defRPr/>
            </a:lvl3pPr>
            <a:lvl4pPr eaLnBrk="1" latinLnBrk="0" hangingPunct="1">
              <a:defRPr/>
            </a:lvl4pPr>
            <a:lvl5pPr eaLnBrk="1" latinLnBrk="0" hangingPunct="1">
              <a:defRPr/>
            </a:lvl5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  <a:endParaRPr lang="en-US" dirty="0" smtClean="0"/>
          </a:p>
          <a:p>
            <a:pPr lvl="1" eaLnBrk="1" latinLnBrk="0" hangingPunct="1"/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 eaLnBrk="1" latinLnBrk="0" hangingPunct="1"/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 eaLnBrk="1" latinLnBrk="0" hangingPunct="1"/>
            <a:r>
              <a:rPr lang="en-US" dirty="0" err="1" smtClean="0"/>
              <a:t>Quatrième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 eaLnBrk="1" latinLnBrk="0" hangingPunct="1"/>
            <a:r>
              <a:rPr lang="en-US" dirty="0" err="1" smtClean="0"/>
              <a:t>Cinquième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kumimoji="0"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37600" y="6411600"/>
            <a:ext cx="12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4D7F6776-BC8A-468D-BB54-F6ACDBEF47D7}" type="datetimeFigureOut">
              <a:rPr lang="en-GB" smtClean="0"/>
              <a:t>11/07/18</a:t>
            </a:fld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4000" y="6411600"/>
            <a:ext cx="624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0000" y="6411600"/>
            <a:ext cx="456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C17B67B3-0C92-4C1B-955C-2E73A5223EE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440000" y="237600"/>
            <a:ext cx="9888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titre</a:t>
            </a:r>
            <a:br>
              <a:rPr lang="fr-FR" dirty="0" smtClean="0"/>
            </a:br>
            <a:r>
              <a:rPr lang="fr-FR" dirty="0" smtClean="0"/>
              <a:t>Le titre peut-être étendu sur deux lignes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8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4801" y="5328000"/>
            <a:ext cx="1267209" cy="153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800" y="468000"/>
            <a:ext cx="923077" cy="1440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80000" y="2928144"/>
            <a:ext cx="8832000" cy="1041311"/>
          </a:xfrm>
        </p:spPr>
        <p:txBody>
          <a:bodyPr anchor="ctr" anchorCtr="0">
            <a:spAutoFit/>
          </a:bodyPr>
          <a:lstStyle>
            <a:lvl1pPr algn="ctr">
              <a:lnSpc>
                <a:spcPts val="3700"/>
              </a:lnSpc>
              <a:defRPr sz="3700" b="0" i="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</a:t>
            </a:r>
            <a:br>
              <a:rPr lang="fr-FR" dirty="0" smtClean="0"/>
            </a:br>
            <a:r>
              <a:rPr lang="fr-FR" dirty="0" smtClean="0"/>
              <a:t>le titre de l'en-tête de section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37600" y="6411600"/>
            <a:ext cx="12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4D7F6776-BC8A-468D-BB54-F6ACDBEF47D7}" type="datetimeFigureOut">
              <a:rPr lang="en-GB" smtClean="0"/>
              <a:t>11/07/18</a:t>
            </a:fld>
            <a:endParaRPr lang="en-GB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4000" y="6411600"/>
            <a:ext cx="624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chemeClr val="bg1"/>
                </a:solidFill>
                <a:latin typeface="Arial"/>
              </a:defRPr>
            </a:lvl1pPr>
          </a:lstStyle>
          <a:p>
            <a:endParaRPr lang="en-GB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0000" y="6411600"/>
            <a:ext cx="456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tx2"/>
                </a:solidFill>
                <a:latin typeface="Arial"/>
              </a:defRPr>
            </a:lvl1pPr>
          </a:lstStyle>
          <a:p>
            <a:fld id="{C17B67B3-0C92-4C1B-955C-2E73A5223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11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6776-BC8A-468D-BB54-F6ACDBEF47D7}" type="datetimeFigureOut">
              <a:rPr lang="en-GB" smtClean="0"/>
              <a:t>11/07/18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B67B3-0C92-4C1B-955C-2E73A5223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108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2.pn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801" y="5328185"/>
            <a:ext cx="1267209" cy="15296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672000" y="1306800"/>
            <a:ext cx="10872000" cy="0"/>
          </a:xfrm>
          <a:prstGeom prst="rect">
            <a:avLst/>
          </a:prstGeom>
          <a:noFill/>
          <a:ln w="6350" cap="flat" cmpd="sng" algn="ctr">
            <a:solidFill>
              <a:srgbClr val="72727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 65 Medium" pitchFamily="34" charset="0"/>
            </a:endParaRPr>
          </a:p>
        </p:txBody>
      </p:sp>
      <p:pic>
        <p:nvPicPr>
          <p:cNvPr id="24" name="Imag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201" y="288000"/>
            <a:ext cx="611537" cy="9540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24000" y="1602000"/>
            <a:ext cx="10958400" cy="4525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  <a:endParaRPr kumimoji="0" lang="en-US" dirty="0" smtClean="0"/>
          </a:p>
          <a:p>
            <a:pPr lvl="1" eaLnBrk="1" latinLnBrk="0" hangingPunct="1"/>
            <a:r>
              <a:rPr kumimoji="0" lang="en-US" dirty="0" err="1" smtClean="0"/>
              <a:t>Deuxième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2" eaLnBrk="1" latinLnBrk="0" hangingPunct="1"/>
            <a:r>
              <a:rPr kumimoji="0" lang="en-US" dirty="0" err="1" smtClean="0"/>
              <a:t>Troisième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3" eaLnBrk="1" latinLnBrk="0" hangingPunct="1"/>
            <a:r>
              <a:rPr kumimoji="0" lang="en-US" dirty="0" err="1" smtClean="0"/>
              <a:t>Quatrième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 smtClean="0"/>
          </a:p>
          <a:p>
            <a:pPr lvl="4" eaLnBrk="1" latinLnBrk="0" hangingPunct="1"/>
            <a:r>
              <a:rPr kumimoji="0" lang="en-US" dirty="0" err="1" smtClean="0"/>
              <a:t>Cinquième</a:t>
            </a:r>
            <a:r>
              <a:rPr kumimoji="0" lang="en-US" dirty="0" smtClean="0"/>
              <a:t> </a:t>
            </a:r>
            <a:r>
              <a:rPr kumimoji="0" lang="en-US" dirty="0" err="1" smtClean="0"/>
              <a:t>niveau</a:t>
            </a:r>
            <a:endParaRPr kumimoji="0"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440000" y="237600"/>
            <a:ext cx="9888000" cy="10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pour modifier le titre</a:t>
            </a:r>
            <a:br>
              <a:rPr lang="fr-FR" dirty="0" smtClean="0"/>
            </a:br>
            <a:r>
              <a:rPr lang="fr-FR" dirty="0" smtClean="0"/>
              <a:t>Le titre peut-être étendu sur deux lignes</a:t>
            </a:r>
            <a:endParaRPr lang="en-US" dirty="0"/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537600" y="6411600"/>
            <a:ext cx="120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baseline="0">
                <a:solidFill>
                  <a:srgbClr val="727272"/>
                </a:solidFill>
                <a:latin typeface="Arial"/>
              </a:defRPr>
            </a:lvl1pPr>
          </a:lstStyle>
          <a:p>
            <a:fld id="{4D7F6776-BC8A-468D-BB54-F6ACDBEF47D7}" type="datetimeFigureOut">
              <a:rPr lang="en-GB" smtClean="0"/>
              <a:t>11/07/18</a:t>
            </a:fld>
            <a:endParaRPr lang="en-GB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4000" y="6411600"/>
            <a:ext cx="6240000" cy="2448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 kern="1200" baseline="0">
                <a:solidFill>
                  <a:srgbClr val="727272"/>
                </a:solidFill>
                <a:latin typeface="Arial"/>
              </a:defRPr>
            </a:lvl1pPr>
          </a:lstStyle>
          <a:p>
            <a:endParaRPr lang="en-GB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20000" y="6411600"/>
            <a:ext cx="456000" cy="244800"/>
          </a:xfrm>
          <a:prstGeom prst="rect">
            <a:avLst/>
          </a:prstGeom>
        </p:spPr>
        <p:txBody>
          <a:bodyPr vert="horz" wrap="none" lIns="91440" tIns="45720" rIns="91440" bIns="45720" rtlCol="0" anchor="t" anchorCtr="0"/>
          <a:lstStyle>
            <a:lvl1pPr algn="r">
              <a:defRPr sz="1000" baseline="0">
                <a:solidFill>
                  <a:schemeClr val="bg1"/>
                </a:solidFill>
                <a:latin typeface="Arial"/>
              </a:defRPr>
            </a:lvl1pPr>
          </a:lstStyle>
          <a:p>
            <a:fld id="{C17B67B3-0C92-4C1B-955C-2E73A5223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0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000" indent="-342000" algn="l" rtl="0" eaLnBrk="1" latinLnBrk="0" hangingPunct="1">
        <a:spcBef>
          <a:spcPts val="768"/>
        </a:spcBef>
        <a:buClr>
          <a:schemeClr val="tx1"/>
        </a:buClr>
        <a:buFont typeface="Arial" pitchFamily="34" charset="0"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00" indent="-284400" algn="l" rtl="0" eaLnBrk="1" latinLnBrk="0" hangingPunct="1">
        <a:spcBef>
          <a:spcPts val="672"/>
        </a:spcBef>
        <a:buClr>
          <a:schemeClr val="tx1"/>
        </a:buClr>
        <a:buFont typeface="Arial" pitchFamily="34" charset="0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rtl="0" eaLnBrk="1" latinLnBrk="0" hangingPunct="1">
        <a:spcBef>
          <a:spcPts val="576"/>
        </a:spcBef>
        <a:buClr>
          <a:schemeClr val="tx1"/>
        </a:buClr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9200" indent="-230400" algn="l" rtl="0" eaLnBrk="1" latinLnBrk="0" hangingPunct="1">
        <a:spcBef>
          <a:spcPts val="480"/>
        </a:spcBef>
        <a:buClr>
          <a:schemeClr val="tx1"/>
        </a:buClr>
        <a:buFont typeface="Arial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compareyourcountry.org/migration?cr=oecd&amp;lg=en&amp;page=0&amp;visited=1" TargetMode="Externa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vfd.github.io/dash-oecd-emp-outlook-2018/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vfd.github.io/migrants_integration_in_region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000" y="3078187"/>
            <a:ext cx="8400000" cy="669414"/>
          </a:xfrm>
        </p:spPr>
        <p:txBody>
          <a:bodyPr>
            <a:normAutofit/>
          </a:bodyPr>
          <a:lstStyle/>
          <a:p>
            <a:r>
              <a:rPr lang="fr-FR" dirty="0" err="1" smtClean="0"/>
              <a:t>Getting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r>
              <a:rPr lang="fr-FR" dirty="0" smtClean="0"/>
              <a:t> Right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dashboard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1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Website</a:t>
            </a:r>
            <a:r>
              <a:rPr lang="fr-FR" dirty="0" smtClean="0"/>
              <a:t> structure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8088" y="1987706"/>
            <a:ext cx="2026804" cy="454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bg2">
                    <a:lumMod val="90000"/>
                  </a:schemeClr>
                </a:solidFill>
              </a:rPr>
              <a:t>Homepage</a:t>
            </a:r>
            <a:endParaRPr lang="en-GB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1260" y="1987706"/>
            <a:ext cx="2026804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/>
              <a:t>Country</a:t>
            </a:r>
            <a:endParaRPr lang="en-GB" i="1" dirty="0"/>
          </a:p>
        </p:txBody>
      </p:sp>
      <p:sp>
        <p:nvSpPr>
          <p:cNvPr id="6" name="Rectangle 5"/>
          <p:cNvSpPr/>
          <p:nvPr/>
        </p:nvSpPr>
        <p:spPr>
          <a:xfrm>
            <a:off x="788088" y="2601968"/>
            <a:ext cx="1013402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 smtClean="0"/>
              <a:t>Dimension 1</a:t>
            </a:r>
            <a:endParaRPr lang="en-GB" sz="1200" i="1" dirty="0"/>
          </a:p>
        </p:txBody>
      </p:sp>
      <p:sp>
        <p:nvSpPr>
          <p:cNvPr id="7" name="Rectangle 6"/>
          <p:cNvSpPr/>
          <p:nvPr/>
        </p:nvSpPr>
        <p:spPr>
          <a:xfrm>
            <a:off x="788088" y="3216230"/>
            <a:ext cx="4319976" cy="423263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Dimension 1 chart</a:t>
            </a:r>
            <a:endParaRPr lang="en-GB" i="1" dirty="0"/>
          </a:p>
        </p:txBody>
      </p:sp>
      <p:sp>
        <p:nvSpPr>
          <p:cNvPr id="8" name="Rectangle 7"/>
          <p:cNvSpPr/>
          <p:nvPr/>
        </p:nvSpPr>
        <p:spPr>
          <a:xfrm>
            <a:off x="788088" y="3779570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Sub</a:t>
            </a:r>
            <a:r>
              <a:rPr lang="fr-FR" i="1" dirty="0" smtClean="0"/>
              <a:t> dimension 1</a:t>
            </a:r>
            <a:endParaRPr lang="en-GB" i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08064" y="583523"/>
            <a:ext cx="2007960" cy="679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i="1" dirty="0" smtClean="0"/>
              <a:t>Country page</a:t>
            </a:r>
            <a:endParaRPr lang="en-GB" sz="2200" i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0810" y="3216230"/>
            <a:ext cx="3864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Reached</a:t>
            </a:r>
            <a:r>
              <a:rPr lang="fr-FR" sz="1400" dirty="0" smtClean="0"/>
              <a:t> by </a:t>
            </a:r>
            <a:r>
              <a:rPr lang="fr-FR" sz="1400" dirty="0" err="1" smtClean="0"/>
              <a:t>clicking</a:t>
            </a:r>
            <a:r>
              <a:rPr lang="fr-FR" sz="1400" dirty="0" smtClean="0"/>
              <a:t> on one of the chart on the </a:t>
            </a:r>
            <a:r>
              <a:rPr lang="fr-FR" sz="1400" dirty="0" err="1" smtClean="0"/>
              <a:t>homepage</a:t>
            </a:r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All charts </a:t>
            </a:r>
            <a:r>
              <a:rPr lang="fr-FR" sz="1400" dirty="0" err="1" smtClean="0"/>
              <a:t>highlight</a:t>
            </a:r>
            <a:r>
              <a:rPr lang="fr-FR" sz="1400" dirty="0" smtClean="0"/>
              <a:t> the </a:t>
            </a:r>
            <a:r>
              <a:rPr lang="fr-FR" sz="1400" dirty="0" err="1" smtClean="0"/>
              <a:t>same</a:t>
            </a:r>
            <a:r>
              <a:rPr lang="fr-FR" sz="1400" dirty="0" smtClean="0"/>
              <a:t> country</a:t>
            </a:r>
          </a:p>
          <a:p>
            <a:endParaRPr lang="fr-FR" sz="1400" dirty="0"/>
          </a:p>
          <a:p>
            <a:r>
              <a:rPr lang="fr-FR" sz="1400" dirty="0" smtClean="0"/>
              <a:t>Click on a country in the chart to </a:t>
            </a:r>
            <a:r>
              <a:rPr lang="fr-FR" sz="1400" dirty="0" err="1" smtClean="0"/>
              <a:t>see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highlighted</a:t>
            </a:r>
            <a:r>
              <a:rPr lang="fr-FR" sz="1400" dirty="0" smtClean="0"/>
              <a:t>.</a:t>
            </a:r>
          </a:p>
          <a:p>
            <a:endParaRPr lang="en-GB" sz="1400" dirty="0"/>
          </a:p>
        </p:txBody>
      </p:sp>
      <p:sp>
        <p:nvSpPr>
          <p:cNvPr id="10" name="Rectangle 9"/>
          <p:cNvSpPr/>
          <p:nvPr/>
        </p:nvSpPr>
        <p:spPr>
          <a:xfrm>
            <a:off x="788088" y="4393832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Indicator</a:t>
            </a:r>
            <a:r>
              <a:rPr lang="fr-FR" i="1" dirty="0" smtClean="0"/>
              <a:t> 1</a:t>
            </a:r>
            <a:endParaRPr lang="en-GB" i="1" dirty="0"/>
          </a:p>
        </p:txBody>
      </p:sp>
      <p:sp>
        <p:nvSpPr>
          <p:cNvPr id="11" name="Rectangle 10"/>
          <p:cNvSpPr/>
          <p:nvPr/>
        </p:nvSpPr>
        <p:spPr>
          <a:xfrm>
            <a:off x="788088" y="5008095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…</a:t>
            </a:r>
            <a:endParaRPr lang="en-GB" i="1" dirty="0"/>
          </a:p>
        </p:txBody>
      </p:sp>
      <p:sp>
        <p:nvSpPr>
          <p:cNvPr id="13" name="Rectangle 12"/>
          <p:cNvSpPr/>
          <p:nvPr/>
        </p:nvSpPr>
        <p:spPr>
          <a:xfrm>
            <a:off x="788088" y="5614774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Sub</a:t>
            </a:r>
            <a:r>
              <a:rPr lang="fr-FR" i="1" dirty="0" smtClean="0"/>
              <a:t> dimension 2</a:t>
            </a:r>
            <a:endParaRPr lang="en-GB" i="1" dirty="0"/>
          </a:p>
        </p:txBody>
      </p:sp>
      <p:sp>
        <p:nvSpPr>
          <p:cNvPr id="16" name="Rectangle 15"/>
          <p:cNvSpPr/>
          <p:nvPr/>
        </p:nvSpPr>
        <p:spPr>
          <a:xfrm>
            <a:off x="788088" y="6229036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…</a:t>
            </a:r>
            <a:endParaRPr lang="en-GB" i="1" dirty="0"/>
          </a:p>
        </p:txBody>
      </p:sp>
      <p:sp>
        <p:nvSpPr>
          <p:cNvPr id="18" name="Rectangle 17"/>
          <p:cNvSpPr/>
          <p:nvPr/>
        </p:nvSpPr>
        <p:spPr>
          <a:xfrm>
            <a:off x="1890279" y="2603144"/>
            <a:ext cx="1013402" cy="454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bg2">
                    <a:lumMod val="90000"/>
                  </a:schemeClr>
                </a:solidFill>
              </a:rPr>
              <a:t>Dimension 2</a:t>
            </a:r>
            <a:endParaRPr lang="en-GB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92470" y="2605495"/>
            <a:ext cx="1013402" cy="454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bg2">
                    <a:lumMod val="90000"/>
                  </a:schemeClr>
                </a:solidFill>
              </a:rPr>
              <a:t>Dimension 3</a:t>
            </a:r>
            <a:endParaRPr lang="en-GB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94662" y="2604320"/>
            <a:ext cx="1013402" cy="454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i="1" dirty="0">
                <a:solidFill>
                  <a:schemeClr val="bg2">
                    <a:lumMod val="90000"/>
                  </a:schemeClr>
                </a:solidFill>
              </a:rPr>
              <a:t>Dimension </a:t>
            </a:r>
            <a:r>
              <a:rPr lang="fr-FR" sz="1200" i="1" dirty="0" smtClean="0">
                <a:solidFill>
                  <a:schemeClr val="bg2">
                    <a:lumMod val="90000"/>
                  </a:schemeClr>
                </a:solidFill>
              </a:rPr>
              <a:t>…</a:t>
            </a:r>
            <a:endParaRPr lang="en-GB" sz="1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59206" y="3934111"/>
            <a:ext cx="114073" cy="250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4629446" y="3858764"/>
            <a:ext cx="114073" cy="325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4799686" y="4011249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288966" y="4011249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210065" y="3340228"/>
            <a:ext cx="114073" cy="250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80305" y="3264881"/>
            <a:ext cx="114073" cy="325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550545" y="3417366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1039825" y="3417366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469449" y="4542391"/>
            <a:ext cx="114073" cy="250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4639689" y="4467044"/>
            <a:ext cx="114073" cy="3259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4809929" y="4619529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4299209" y="4619529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4480048" y="5156654"/>
            <a:ext cx="114073" cy="250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650288" y="5081307"/>
            <a:ext cx="114073" cy="325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4820528" y="5233792"/>
            <a:ext cx="114073" cy="1734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309808" y="5233792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4508131" y="5762545"/>
            <a:ext cx="114073" cy="2506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4678371" y="5687198"/>
            <a:ext cx="114073" cy="325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848611" y="5839683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4337891" y="5839683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4507653" y="6377595"/>
            <a:ext cx="114073" cy="250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677893" y="6302248"/>
            <a:ext cx="114073" cy="325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4848133" y="6454733"/>
            <a:ext cx="114073" cy="173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4337413" y="6454733"/>
            <a:ext cx="114073" cy="1734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70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hosted</a:t>
            </a:r>
            <a:r>
              <a:rPr lang="en-GB" dirty="0" smtClean="0"/>
              <a:t>?</a:t>
            </a:r>
          </a:p>
          <a:p>
            <a:r>
              <a:rPr lang="fr-FR" dirty="0" smtClean="0"/>
              <a:t>Communication plan?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fr-FR" dirty="0" smtClean="0"/>
              <a:t>Link to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?</a:t>
            </a:r>
          </a:p>
          <a:p>
            <a:endParaRPr lang="fr-FR" dirty="0" smtClean="0"/>
          </a:p>
          <a:p>
            <a:r>
              <a:rPr lang="fr-FR" dirty="0" err="1" smtClean="0"/>
              <a:t>Campaign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9548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</a:t>
            </a:r>
            <a:r>
              <a:rPr lang="mr-IN" dirty="0" smtClean="0"/>
              <a:t>–</a:t>
            </a:r>
            <a:r>
              <a:rPr lang="en-US" dirty="0" smtClean="0"/>
              <a:t> real life example</a:t>
            </a:r>
            <a:endParaRPr lang="en-US" dirty="0"/>
          </a:p>
        </p:txBody>
      </p:sp>
      <p:pic>
        <p:nvPicPr>
          <p:cNvPr id="4" name="Picture 3" descr="Pud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37" y="1654476"/>
            <a:ext cx="7176423" cy="47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your country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314" y="2597262"/>
            <a:ext cx="270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Easy</a:t>
            </a:r>
            <a:r>
              <a:rPr lang="fr-FR" sz="1400" dirty="0" smtClean="0"/>
              <a:t>  to </a:t>
            </a:r>
            <a:r>
              <a:rPr lang="fr-FR" sz="1400" dirty="0" err="1" smtClean="0"/>
              <a:t>implement</a:t>
            </a:r>
            <a:endParaRPr lang="fr-FR" sz="1400" dirty="0" smtClean="0"/>
          </a:p>
          <a:p>
            <a:r>
              <a:rPr lang="fr-FR" sz="1400" dirty="0" err="1" smtClean="0"/>
              <a:t>Allow</a:t>
            </a:r>
            <a:r>
              <a:rPr lang="fr-FR" sz="1400" dirty="0" smtClean="0"/>
              <a:t> </a:t>
            </a:r>
            <a:r>
              <a:rPr lang="fr-FR" sz="1400" dirty="0" err="1" smtClean="0"/>
              <a:t>easy</a:t>
            </a:r>
            <a:r>
              <a:rPr lang="fr-FR" sz="1400" dirty="0" smtClean="0"/>
              <a:t> </a:t>
            </a:r>
            <a:r>
              <a:rPr lang="fr-FR" sz="1400" dirty="0" err="1" smtClean="0"/>
              <a:t>comparison</a:t>
            </a:r>
            <a:endParaRPr lang="fr-FR" sz="1400" dirty="0"/>
          </a:p>
          <a:p>
            <a:r>
              <a:rPr lang="fr-FR" sz="1400" dirty="0" smtClean="0"/>
              <a:t>Modulable</a:t>
            </a:r>
            <a:endParaRPr lang="fr-FR" sz="1400" dirty="0" smtClean="0"/>
          </a:p>
          <a:p>
            <a:endParaRPr lang="en-GB" sz="1400" dirty="0"/>
          </a:p>
        </p:txBody>
      </p:sp>
      <p:pic>
        <p:nvPicPr>
          <p:cNvPr id="10" name="Picture 9" descr="Screen Shot 2018-07-11 at 12.27.59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31" y="1462044"/>
            <a:ext cx="7183375" cy="50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6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Priorities</a:t>
            </a:r>
            <a:r>
              <a:rPr lang="fr-FR" dirty="0" smtClean="0"/>
              <a:t> of </a:t>
            </a:r>
            <a:r>
              <a:rPr lang="fr-FR" dirty="0" err="1" smtClean="0"/>
              <a:t>Adult</a:t>
            </a:r>
            <a:r>
              <a:rPr lang="fr-FR" dirty="0" smtClean="0"/>
              <a:t> Learning Scoreboard</a:t>
            </a:r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an online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allowing</a:t>
            </a:r>
            <a:r>
              <a:rPr lang="fr-FR" dirty="0" smtClean="0"/>
              <a:t> countries to </a:t>
            </a:r>
            <a:r>
              <a:rPr lang="fr-FR" dirty="0" err="1" smtClean="0"/>
              <a:t>assess</a:t>
            </a:r>
            <a:r>
              <a:rPr lang="fr-FR" dirty="0" smtClean="0"/>
              <a:t> and benchmark </a:t>
            </a:r>
            <a:r>
              <a:rPr lang="fr-FR" dirty="0" err="1" smtClean="0"/>
              <a:t>themselves</a:t>
            </a:r>
            <a:endParaRPr lang="fr-FR" dirty="0" smtClean="0"/>
          </a:p>
          <a:p>
            <a:pPr lvl="1"/>
            <a:r>
              <a:rPr lang="fr-FR" dirty="0" err="1" smtClean="0"/>
              <a:t>Provide</a:t>
            </a:r>
            <a:r>
              <a:rPr lang="fr-FR" dirty="0" smtClean="0"/>
              <a:t> a </a:t>
            </a:r>
            <a:r>
              <a:rPr lang="fr-FR" dirty="0" err="1" smtClean="0"/>
              <a:t>synthetic</a:t>
            </a:r>
            <a:r>
              <a:rPr lang="fr-FR" dirty="0" smtClean="0"/>
              <a:t> </a:t>
            </a:r>
            <a:r>
              <a:rPr lang="fr-FR" dirty="0" err="1" smtClean="0"/>
              <a:t>overview</a:t>
            </a:r>
            <a:r>
              <a:rPr lang="fr-FR" dirty="0" smtClean="0"/>
              <a:t> of the </a:t>
            </a:r>
            <a:r>
              <a:rPr lang="fr-FR" dirty="0" err="1" smtClean="0"/>
              <a:t>readiness</a:t>
            </a:r>
            <a:r>
              <a:rPr lang="fr-FR" dirty="0" smtClean="0"/>
              <a:t> of </a:t>
            </a:r>
            <a:r>
              <a:rPr lang="fr-FR" dirty="0" err="1" smtClean="0"/>
              <a:t>adult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to </a:t>
            </a:r>
            <a:r>
              <a:rPr lang="fr-FR" dirty="0" err="1" smtClean="0"/>
              <a:t>respond</a:t>
            </a:r>
            <a:r>
              <a:rPr lang="fr-FR" dirty="0" smtClean="0"/>
              <a:t> to the challenges of </a:t>
            </a:r>
            <a:r>
              <a:rPr lang="fr-FR" dirty="0" err="1" smtClean="0"/>
              <a:t>changing</a:t>
            </a:r>
            <a:r>
              <a:rPr lang="fr-FR" dirty="0" smtClean="0"/>
              <a:t> </a:t>
            </a:r>
            <a:r>
              <a:rPr lang="fr-FR" dirty="0" err="1" smtClean="0"/>
              <a:t>skill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10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smtClean="0"/>
              <a:t>data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13871"/>
              </p:ext>
            </p:extLst>
          </p:nvPr>
        </p:nvGraphicFramePr>
        <p:xfrm>
          <a:off x="0" y="1611516"/>
          <a:ext cx="6500389" cy="306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96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60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15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845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33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3045">
                <a:tc rowSpan="4"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Challenges</a:t>
                      </a:r>
                      <a:endParaRPr lang="en-GB" sz="1600" dirty="0"/>
                    </a:p>
                  </a:txBody>
                  <a:tcPr vert="vert270"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Dimension</a:t>
                      </a:r>
                      <a:endParaRPr lang="en-GB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400" dirty="0" err="1" smtClean="0"/>
                        <a:t>Subdimensions</a:t>
                      </a:r>
                      <a:endParaRPr lang="en-GB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92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Urgency of training need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Population ageing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Automation</a:t>
                      </a:r>
                      <a:r>
                        <a:rPr lang="en-GB" sz="1400" baseline="0" dirty="0" smtClean="0"/>
                        <a:t> &amp; structural change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Adult skills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Labour</a:t>
                      </a:r>
                      <a:r>
                        <a:rPr lang="en-GB" sz="1400" baseline="0" dirty="0" smtClean="0"/>
                        <a:t> market imbalances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707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Participation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Employers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Individuals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269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Inclusiveness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Participation gap</a:t>
                      </a:r>
                      <a:r>
                        <a:rPr lang="en-GB" sz="1400" baseline="0" dirty="0" smtClean="0"/>
                        <a:t> - specific demographics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Participation gap - specific employment</a:t>
                      </a:r>
                      <a:r>
                        <a:rPr lang="en-GB" sz="1400" baseline="0" dirty="0" smtClean="0"/>
                        <a:t> status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Participation gap</a:t>
                      </a:r>
                      <a:r>
                        <a:rPr lang="en-GB" sz="1400" baseline="0" dirty="0" smtClean="0"/>
                        <a:t> - specific contract status/ work place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18724"/>
              </p:ext>
            </p:extLst>
          </p:nvPr>
        </p:nvGraphicFramePr>
        <p:xfrm>
          <a:off x="6618081" y="1611516"/>
          <a:ext cx="5534398" cy="317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7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6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80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02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32048">
                <a:tc rowSpan="5"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Responses</a:t>
                      </a:r>
                      <a:endParaRPr lang="en-GB" sz="1600" dirty="0"/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Dimension</a:t>
                      </a:r>
                      <a:endParaRPr lang="en-GB" sz="1400" dirty="0"/>
                    </a:p>
                  </a:txBody>
                  <a:tcPr>
                    <a:lnL w="12700" cmpd="sng">
                      <a:noFill/>
                    </a:lnL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GB" sz="1400" dirty="0" err="1" smtClean="0"/>
                        <a:t>Subdimensions</a:t>
                      </a:r>
                      <a:endParaRPr lang="en-GB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2061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Investment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Government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Employers 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Individual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2061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Alignment with skill needs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Assessment of skill needs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Training for future skill</a:t>
                      </a:r>
                      <a:r>
                        <a:rPr lang="en-GB" sz="1400" baseline="0" dirty="0" smtClean="0"/>
                        <a:t> needs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Training for workers at risk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2061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Quality and effectiveness of training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Monitoring &amp; Certification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Usefulness</a:t>
                      </a:r>
                      <a:r>
                        <a:rPr lang="en-GB" sz="1400" baseline="0" dirty="0" smtClean="0"/>
                        <a:t> &amp; Effectiveness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2061">
                <a:tc v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vert="vert270">
                    <a:solidFill>
                      <a:srgbClr val="C0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</a:rPr>
                        <a:t>Flexibility</a:t>
                      </a:r>
                      <a:r>
                        <a:rPr lang="en-GB" sz="1400" baseline="0" dirty="0" smtClean="0">
                          <a:solidFill>
                            <a:schemeClr val="bg1"/>
                          </a:solidFill>
                        </a:rPr>
                        <a:t> and Guidance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Flexibility</a:t>
                      </a:r>
                      <a:r>
                        <a:rPr lang="en-GB" sz="1400" baseline="0" dirty="0" smtClean="0"/>
                        <a:t> of provision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Use</a:t>
                      </a:r>
                      <a:r>
                        <a:rPr lang="en-GB" sz="1400" baseline="0" dirty="0" smtClean="0"/>
                        <a:t> of career guidance services</a:t>
                      </a:r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9144" y="5042780"/>
            <a:ext cx="10958400" cy="1374130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7 dimensions </a:t>
            </a:r>
          </a:p>
          <a:p>
            <a:pPr lvl="1"/>
            <a:r>
              <a:rPr lang="fr-FR" dirty="0" err="1" smtClean="0"/>
              <a:t>Divided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2 </a:t>
            </a:r>
            <a:r>
              <a:rPr lang="fr-FR" dirty="0" err="1" smtClean="0"/>
              <a:t>categories</a:t>
            </a:r>
            <a:r>
              <a:rPr lang="fr-FR" dirty="0" smtClean="0"/>
              <a:t> : Challenges and </a:t>
            </a:r>
            <a:r>
              <a:rPr lang="fr-FR" dirty="0" err="1" smtClean="0"/>
              <a:t>Responses</a:t>
            </a:r>
            <a:endParaRPr lang="fr-FR" dirty="0" smtClean="0"/>
          </a:p>
          <a:p>
            <a:r>
              <a:rPr lang="fr-FR" dirty="0" smtClean="0"/>
              <a:t>18 </a:t>
            </a:r>
            <a:r>
              <a:rPr lang="fr-FR" dirty="0" err="1" smtClean="0"/>
              <a:t>Sub</a:t>
            </a:r>
            <a:r>
              <a:rPr lang="fr-FR" dirty="0" smtClean="0"/>
              <a:t>-dimensions </a:t>
            </a:r>
            <a:r>
              <a:rPr lang="fr-FR" dirty="0" err="1" smtClean="0"/>
              <a:t>overall</a:t>
            </a:r>
            <a:endParaRPr lang="fr-FR" dirty="0" smtClean="0"/>
          </a:p>
          <a:p>
            <a:r>
              <a:rPr lang="fr-FR" dirty="0" smtClean="0"/>
              <a:t>49 </a:t>
            </a:r>
            <a:r>
              <a:rPr lang="fr-FR" dirty="0" err="1" smtClean="0"/>
              <a:t>indicators</a:t>
            </a:r>
            <a:endParaRPr lang="fr-FR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88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Which</a:t>
            </a:r>
            <a:r>
              <a:rPr lang="fr-FR" dirty="0" smtClean="0"/>
              <a:t> format?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81" y="1325098"/>
            <a:ext cx="2730327" cy="679472"/>
          </a:xfrm>
        </p:spPr>
        <p:txBody>
          <a:bodyPr/>
          <a:lstStyle/>
          <a:p>
            <a:pPr marL="0" indent="0">
              <a:buNone/>
            </a:pPr>
            <a:r>
              <a:rPr lang="fr-FR" i="1" dirty="0" err="1" smtClean="0"/>
              <a:t>Storytelling</a:t>
            </a:r>
            <a:endParaRPr lang="en-GB" i="1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0" y="1988433"/>
            <a:ext cx="3503989" cy="401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89" y="1988433"/>
            <a:ext cx="3945672" cy="41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245762" y="1325098"/>
            <a:ext cx="2730327" cy="6794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1" dirty="0" smtClean="0"/>
              <a:t>Descriptive</a:t>
            </a:r>
            <a:endParaRPr lang="en-GB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90093" y="3785231"/>
            <a:ext cx="3103828" cy="1428682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1" u="sng" dirty="0" smtClean="0"/>
              <a:t>A </a:t>
            </a:r>
            <a:r>
              <a:rPr lang="fr-FR" i="1" u="sng" dirty="0" err="1" smtClean="0"/>
              <a:t>combination</a:t>
            </a:r>
            <a:r>
              <a:rPr lang="fr-FR" i="1" u="sng" dirty="0" smtClean="0"/>
              <a:t> of </a:t>
            </a:r>
            <a:r>
              <a:rPr lang="fr-FR" i="1" u="sng" dirty="0" err="1" smtClean="0"/>
              <a:t>both</a:t>
            </a:r>
            <a:r>
              <a:rPr lang="fr-FR" u="sng" dirty="0" smtClean="0"/>
              <a:t>?</a:t>
            </a:r>
            <a:endParaRPr lang="en-GB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79950" y="5691723"/>
            <a:ext cx="3945672" cy="954107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fr-FR" sz="1400" i="1" dirty="0" err="1"/>
              <a:t>Provide</a:t>
            </a:r>
            <a:r>
              <a:rPr lang="fr-FR" sz="1400" i="1" dirty="0"/>
              <a:t> a </a:t>
            </a:r>
            <a:r>
              <a:rPr lang="fr-FR" sz="1400" i="1" dirty="0" err="1"/>
              <a:t>synthetic</a:t>
            </a:r>
            <a:r>
              <a:rPr lang="fr-FR" sz="1400" i="1" dirty="0"/>
              <a:t> </a:t>
            </a:r>
            <a:r>
              <a:rPr lang="fr-FR" sz="1400" i="1" dirty="0" err="1"/>
              <a:t>overview</a:t>
            </a:r>
            <a:r>
              <a:rPr lang="fr-FR" sz="1400" i="1" dirty="0"/>
              <a:t> of the </a:t>
            </a:r>
            <a:r>
              <a:rPr lang="fr-FR" sz="1400" i="1" dirty="0" err="1"/>
              <a:t>readiness</a:t>
            </a:r>
            <a:r>
              <a:rPr lang="fr-FR" sz="1400" i="1" dirty="0"/>
              <a:t> of </a:t>
            </a:r>
            <a:r>
              <a:rPr lang="fr-FR" sz="1400" i="1" dirty="0" err="1"/>
              <a:t>adult</a:t>
            </a:r>
            <a:r>
              <a:rPr lang="fr-FR" sz="1400" i="1" dirty="0"/>
              <a:t> </a:t>
            </a:r>
            <a:r>
              <a:rPr lang="fr-FR" sz="1400" i="1" dirty="0" err="1"/>
              <a:t>learning</a:t>
            </a:r>
            <a:r>
              <a:rPr lang="fr-FR" sz="1400" i="1" dirty="0"/>
              <a:t> </a:t>
            </a:r>
            <a:r>
              <a:rPr lang="fr-FR" sz="1400" i="1" dirty="0" err="1"/>
              <a:t>systems</a:t>
            </a:r>
            <a:r>
              <a:rPr lang="fr-FR" sz="1400" i="1" dirty="0"/>
              <a:t> to </a:t>
            </a:r>
            <a:r>
              <a:rPr lang="fr-FR" sz="1400" i="1" dirty="0" err="1"/>
              <a:t>respond</a:t>
            </a:r>
            <a:r>
              <a:rPr lang="fr-FR" sz="1400" i="1" dirty="0"/>
              <a:t> to the challenges of </a:t>
            </a:r>
            <a:r>
              <a:rPr lang="fr-FR" sz="1400" i="1" dirty="0" err="1"/>
              <a:t>changing</a:t>
            </a:r>
            <a:r>
              <a:rPr lang="fr-FR" sz="1400" i="1" dirty="0"/>
              <a:t> </a:t>
            </a:r>
            <a:r>
              <a:rPr lang="fr-FR" sz="1400" i="1" dirty="0" err="1"/>
              <a:t>skill</a:t>
            </a:r>
            <a:r>
              <a:rPr lang="fr-FR" sz="1400" i="1" dirty="0"/>
              <a:t> </a:t>
            </a:r>
            <a:r>
              <a:rPr lang="fr-FR" sz="1400" i="1" dirty="0" err="1"/>
              <a:t>needs</a:t>
            </a:r>
            <a:endParaRPr lang="en-GB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785478" y="5699846"/>
            <a:ext cx="3650893" cy="738664"/>
          </a:xfrm>
          <a:prstGeom prst="rect">
            <a:avLst/>
          </a:prstGeom>
          <a:solidFill>
            <a:srgbClr val="BFBFBF">
              <a:alpha val="49804"/>
            </a:srgb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2pPr lvl="1">
              <a:defRPr sz="1400" i="1"/>
            </a:lvl2pPr>
          </a:lstStyle>
          <a:p>
            <a:pPr lvl="1"/>
            <a:r>
              <a:rPr lang="fr-FR" dirty="0" err="1"/>
              <a:t>Create</a:t>
            </a:r>
            <a:r>
              <a:rPr lang="fr-FR" dirty="0"/>
              <a:t> an online 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fr-FR" dirty="0" err="1"/>
              <a:t>allowing</a:t>
            </a:r>
            <a:r>
              <a:rPr lang="fr-FR" dirty="0"/>
              <a:t> countries to </a:t>
            </a:r>
            <a:r>
              <a:rPr lang="fr-FR" dirty="0" err="1"/>
              <a:t>assess</a:t>
            </a:r>
            <a:r>
              <a:rPr lang="fr-FR" dirty="0"/>
              <a:t> and benchmark </a:t>
            </a:r>
            <a:r>
              <a:rPr lang="fr-FR" dirty="0" err="1" smtClean="0"/>
              <a:t>themselves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527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Chart types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1850" y="2374982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across</a:t>
            </a:r>
            <a:r>
              <a:rPr lang="fr-FR" i="1" dirty="0" smtClean="0"/>
              <a:t> the 7 dimensions</a:t>
            </a:r>
            <a:endParaRPr lang="en-GB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52525" y="1415911"/>
            <a:ext cx="2730327" cy="679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International </a:t>
            </a:r>
            <a:r>
              <a:rPr lang="fr-FR" i="1" dirty="0" err="1" smtClean="0"/>
              <a:t>comparison</a:t>
            </a:r>
            <a:endParaRPr lang="en-GB" i="1" dirty="0"/>
          </a:p>
        </p:txBody>
      </p:sp>
      <p:sp>
        <p:nvSpPr>
          <p:cNvPr id="8" name="Rectangle 7"/>
          <p:cNvSpPr/>
          <p:nvPr/>
        </p:nvSpPr>
        <p:spPr>
          <a:xfrm>
            <a:off x="651850" y="3582112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Per (</a:t>
            </a:r>
            <a:r>
              <a:rPr lang="fr-FR" i="1" dirty="0" err="1" smtClean="0"/>
              <a:t>sub</a:t>
            </a:r>
            <a:r>
              <a:rPr lang="fr-FR" i="1" dirty="0" smtClean="0"/>
              <a:t>-) dimension</a:t>
            </a:r>
            <a:endParaRPr lang="en-GB" i="1" dirty="0"/>
          </a:p>
        </p:txBody>
      </p:sp>
      <p:sp>
        <p:nvSpPr>
          <p:cNvPr id="9" name="Rectangle 8"/>
          <p:cNvSpPr/>
          <p:nvPr/>
        </p:nvSpPr>
        <p:spPr>
          <a:xfrm>
            <a:off x="651850" y="4789243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Per </a:t>
            </a:r>
            <a:r>
              <a:rPr lang="fr-FR" i="1" dirty="0" err="1" smtClean="0"/>
              <a:t>indicator</a:t>
            </a:r>
            <a:endParaRPr lang="en-GB" i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751037" y="1415911"/>
            <a:ext cx="2730327" cy="67947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i="1" dirty="0" smtClean="0"/>
              <a:t>Country                     </a:t>
            </a:r>
            <a:r>
              <a:rPr lang="fr-FR" i="1" dirty="0" err="1" smtClean="0"/>
              <a:t>view</a:t>
            </a:r>
            <a:endParaRPr lang="en-GB" i="1" dirty="0"/>
          </a:p>
        </p:txBody>
      </p:sp>
      <p:sp>
        <p:nvSpPr>
          <p:cNvPr id="12" name="Rectangle 11"/>
          <p:cNvSpPr/>
          <p:nvPr/>
        </p:nvSpPr>
        <p:spPr>
          <a:xfrm>
            <a:off x="6450362" y="2374982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across</a:t>
            </a:r>
            <a:r>
              <a:rPr lang="fr-FR" i="1" dirty="0" smtClean="0"/>
              <a:t> the 7 dimensions</a:t>
            </a:r>
            <a:endParaRPr lang="en-GB" i="1" dirty="0"/>
          </a:p>
        </p:txBody>
      </p:sp>
      <p:sp>
        <p:nvSpPr>
          <p:cNvPr id="13" name="Rectangle 12"/>
          <p:cNvSpPr/>
          <p:nvPr/>
        </p:nvSpPr>
        <p:spPr>
          <a:xfrm>
            <a:off x="6450362" y="4789243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Per </a:t>
            </a:r>
            <a:r>
              <a:rPr lang="fr-FR" i="1" dirty="0" err="1" smtClean="0"/>
              <a:t>indicator</a:t>
            </a:r>
            <a:endParaRPr lang="en-GB" i="1" dirty="0"/>
          </a:p>
        </p:txBody>
      </p:sp>
      <p:sp>
        <p:nvSpPr>
          <p:cNvPr id="15" name="Rectangle 14"/>
          <p:cNvSpPr/>
          <p:nvPr/>
        </p:nvSpPr>
        <p:spPr>
          <a:xfrm>
            <a:off x="6450362" y="3582112"/>
            <a:ext cx="3331676" cy="81933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Per (</a:t>
            </a:r>
            <a:r>
              <a:rPr lang="fr-FR" i="1" dirty="0" err="1" smtClean="0"/>
              <a:t>sub</a:t>
            </a:r>
            <a:r>
              <a:rPr lang="fr-FR" i="1" dirty="0"/>
              <a:t>-</a:t>
            </a:r>
            <a:r>
              <a:rPr lang="fr-FR" i="1" dirty="0" smtClean="0"/>
              <a:t>)dimension</a:t>
            </a:r>
            <a:endParaRPr lang="en-GB" i="1" dirty="0"/>
          </a:p>
        </p:txBody>
      </p:sp>
      <p:sp>
        <p:nvSpPr>
          <p:cNvPr id="17" name="Right Arrow 16"/>
          <p:cNvSpPr/>
          <p:nvPr/>
        </p:nvSpPr>
        <p:spPr>
          <a:xfrm>
            <a:off x="4399982" y="2761791"/>
            <a:ext cx="1557196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8" name="Right Arrow 17"/>
          <p:cNvSpPr/>
          <p:nvPr/>
        </p:nvSpPr>
        <p:spPr>
          <a:xfrm>
            <a:off x="4399982" y="3968921"/>
            <a:ext cx="1557196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4399982" y="5176052"/>
            <a:ext cx="1557196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436194" y="2534972"/>
            <a:ext cx="1557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/>
              <a:t>From</a:t>
            </a:r>
            <a:r>
              <a:rPr lang="fr-FR" sz="1100" i="1" dirty="0" smtClean="0"/>
              <a:t> multiple to one</a:t>
            </a:r>
            <a:endParaRPr lang="en-GB" sz="11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36194" y="3750583"/>
            <a:ext cx="1557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/>
              <a:t>Same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with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highlight</a:t>
            </a:r>
            <a:endParaRPr lang="en-GB" sz="11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36194" y="4963770"/>
            <a:ext cx="1557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/>
              <a:t>Same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with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hightlight</a:t>
            </a:r>
            <a:endParaRPr lang="en-GB" sz="1100" i="1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103128" y="637313"/>
            <a:ext cx="2730327" cy="67947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i="1" dirty="0" err="1" smtClean="0"/>
              <a:t>Re-using</a:t>
            </a:r>
            <a:r>
              <a:rPr lang="fr-FR" i="1" dirty="0" smtClean="0"/>
              <a:t> the </a:t>
            </a:r>
            <a:r>
              <a:rPr lang="fr-FR" i="1" dirty="0" err="1" smtClean="0"/>
              <a:t>templates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7251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explorations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08063" y="637313"/>
            <a:ext cx="2730327" cy="679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i="1" dirty="0" err="1" smtClean="0"/>
              <a:t>Across</a:t>
            </a:r>
            <a:r>
              <a:rPr lang="fr-FR" i="1" dirty="0" smtClean="0"/>
              <a:t> dimensions</a:t>
            </a:r>
            <a:endParaRPr lang="en-GB" i="1" dirty="0"/>
          </a:p>
        </p:txBody>
      </p:sp>
      <p:pic>
        <p:nvPicPr>
          <p:cNvPr id="2050" name="Picture 2" descr="https://www.data-to-viz.com/img/section/Spider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3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data-to-viz.com/img/section/Parallel1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91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ata-to-viz.com/img/section/CircularPacking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69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r-graph-gallery.com/wp-content/uploads/2017/11/Stacked1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47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02021" y="4575291"/>
            <a:ext cx="3905043" cy="6794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000" indent="-342000" algn="l" rtl="0" eaLnBrk="1" latinLnBrk="0" hangingPunct="1">
              <a:spcBef>
                <a:spcPts val="768"/>
              </a:spcBef>
              <a:buClr>
                <a:schemeClr val="tx1"/>
              </a:buClr>
              <a:buFont typeface="Arial" pitchFamily="34" charset="0"/>
              <a:buChar char="•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00" indent="-284400" algn="l" rtl="0" eaLnBrk="1" latinLnBrk="0" hangingPunct="1">
              <a:spcBef>
                <a:spcPts val="672"/>
              </a:spcBef>
              <a:buClr>
                <a:schemeClr val="tx1"/>
              </a:buClr>
              <a:buFont typeface="Arial" pitchFamily="34" charset="0"/>
              <a:buChar char="–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rtl="0" eaLnBrk="1" latinLnBrk="0" hangingPunct="1">
              <a:spcBef>
                <a:spcPts val="576"/>
              </a:spcBef>
              <a:buClr>
                <a:schemeClr val="tx1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9200" indent="-230400" algn="l" rtl="0" eaLnBrk="1" latinLnBrk="0" hangingPunct="1">
              <a:spcBef>
                <a:spcPts val="480"/>
              </a:spcBef>
              <a:buClr>
                <a:schemeClr val="tx1"/>
              </a:buClr>
              <a:buFont typeface="Arial" pitchFamily="34" charset="0"/>
              <a:buChar char="»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i="1" dirty="0" smtClean="0"/>
              <a:t>Small multiples</a:t>
            </a:r>
            <a:endParaRPr lang="en-GB" i="1" dirty="0"/>
          </a:p>
        </p:txBody>
      </p:sp>
      <p:pic>
        <p:nvPicPr>
          <p:cNvPr id="2058" name="Picture 10" descr="https://www.r-graph-gallery.com/wp-content/uploads/2017/11/GroupedGreen15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323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59" y="656376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smtClean="0"/>
              <a:t>Icon source</a:t>
            </a:r>
            <a:r>
              <a:rPr lang="en-GB" sz="1100" dirty="0" smtClean="0"/>
              <a:t>: </a:t>
            </a:r>
            <a:r>
              <a:rPr lang="en-GB" sz="1100" i="1" dirty="0" smtClean="0"/>
              <a:t>https</a:t>
            </a:r>
            <a:r>
              <a:rPr lang="en-GB" sz="1100" i="1" dirty="0"/>
              <a:t>://www.data-to-viz.com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9378" y="3383159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Spider chart</a:t>
            </a:r>
            <a:endParaRPr lang="en-GB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7655" y="3383159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Parallel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Coordinates</a:t>
            </a:r>
            <a:endParaRPr lang="en-GB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49769" y="3383159"/>
            <a:ext cx="17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Circular</a:t>
            </a:r>
            <a:r>
              <a:rPr lang="fr-FR" sz="1400" b="1" dirty="0" smtClean="0"/>
              <a:t> packing</a:t>
            </a:r>
            <a:endParaRPr lang="en-GB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817569" y="3383159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Stacked</a:t>
            </a:r>
            <a:r>
              <a:rPr lang="fr-FR" sz="1400" b="1" dirty="0" smtClean="0"/>
              <a:t> bar</a:t>
            </a:r>
            <a:endParaRPr lang="en-GB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934122" y="3383159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Grouped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barplot</a:t>
            </a:r>
            <a:endParaRPr lang="en-GB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2012" y="4267514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Combined</a:t>
            </a:r>
            <a:r>
              <a:rPr lang="fr-FR" sz="1400" dirty="0" smtClean="0"/>
              <a:t> </a:t>
            </a:r>
            <a:r>
              <a:rPr lang="fr-FR" sz="1400" dirty="0" err="1" smtClean="0"/>
              <a:t>with</a:t>
            </a:r>
            <a:endParaRPr lang="en-GB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75421" y="5082768"/>
            <a:ext cx="333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One occurrence of the chart per country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2330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explorations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08064" y="637313"/>
            <a:ext cx="3094376" cy="679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Per (</a:t>
            </a:r>
            <a:r>
              <a:rPr lang="fr-FR" i="1" dirty="0" err="1" smtClean="0"/>
              <a:t>sub</a:t>
            </a:r>
            <a:r>
              <a:rPr lang="fr-FR" i="1" dirty="0" smtClean="0"/>
              <a:t>) -dimension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www.r-graph-gallery.com/wp-content/uploads/2017/11/Bar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6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r-graph-gallery.com/wp-content/uploads/2017/11/Lollipop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91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s://www.r-graph-gallery.com/wp-content/uploads/2017/11/ScatterPlot15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8" name="Picture 8" descr="https://www.r-graph-gallery.com/wp-content/uploads/2017/11/ScatterPlot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8" y="474616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95807" y="3387497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Barplot</a:t>
            </a:r>
            <a:endParaRPr lang="en-GB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287904" y="3387496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Lollipop</a:t>
            </a:r>
            <a:endParaRPr lang="en-GB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2012" y="4267514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Optional</a:t>
            </a:r>
            <a:r>
              <a:rPr lang="fr-FR" sz="1400" dirty="0" smtClean="0"/>
              <a:t> :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06101" y="5306655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The </a:t>
            </a:r>
            <a:r>
              <a:rPr lang="fr-FR" sz="1400" dirty="0" err="1" smtClean="0"/>
              <a:t>possibility</a:t>
            </a:r>
            <a:r>
              <a:rPr lang="fr-FR" sz="1400" dirty="0" smtClean="0"/>
              <a:t> to compare </a:t>
            </a:r>
            <a:r>
              <a:rPr lang="fr-FR" sz="1400" dirty="0" err="1" smtClean="0"/>
              <a:t>across</a:t>
            </a:r>
            <a:r>
              <a:rPr lang="fr-FR" sz="1400" dirty="0" smtClean="0"/>
              <a:t> dimensions or </a:t>
            </a:r>
            <a:r>
              <a:rPr lang="fr-FR" sz="1400" dirty="0" err="1" smtClean="0"/>
              <a:t>sub</a:t>
            </a:r>
            <a:r>
              <a:rPr lang="fr-FR" sz="1400" dirty="0" smtClean="0"/>
              <a:t>-dimensions </a:t>
            </a:r>
            <a:r>
              <a:rPr lang="fr-FR" sz="1400" dirty="0" err="1" smtClean="0"/>
              <a:t>wouldn’t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provided</a:t>
            </a:r>
            <a:r>
              <a:rPr lang="fr-FR" sz="1400" dirty="0" smtClean="0"/>
              <a:t> at </a:t>
            </a:r>
            <a:r>
              <a:rPr lang="fr-FR" sz="1400" dirty="0" err="1" smtClean="0"/>
              <a:t>lower</a:t>
            </a:r>
            <a:r>
              <a:rPr lang="fr-FR" sz="1400" dirty="0" smtClean="0"/>
              <a:t> </a:t>
            </a:r>
            <a:r>
              <a:rPr lang="fr-FR" sz="1400" dirty="0" err="1" smtClean="0"/>
              <a:t>levels</a:t>
            </a:r>
            <a:r>
              <a:rPr lang="fr-FR" sz="1400" dirty="0" smtClean="0"/>
              <a:t> 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7587" y="6345797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Scatterplot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2342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explorations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08064" y="637313"/>
            <a:ext cx="2007960" cy="679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Per </a:t>
            </a:r>
            <a:r>
              <a:rPr lang="fr-FR" i="1" dirty="0" err="1" smtClean="0"/>
              <a:t>indicator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www.r-graph-gallery.com/wp-content/uploads/2017/11/Bar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6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r-graph-gallery.com/wp-content/uploads/2017/11/Lollipop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91" y="174956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https://www.r-graph-gallery.com/wp-content/uploads/2017/11/ScatterPlot15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949491" y="3458465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Barplot</a:t>
            </a:r>
            <a:endParaRPr lang="en-GB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252729" y="3458465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Lollipop</a:t>
            </a:r>
            <a:endParaRPr lang="en-GB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54591" y="5415931"/>
            <a:ext cx="543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Present</a:t>
            </a:r>
            <a:r>
              <a:rPr lang="fr-FR" sz="1400" dirty="0" smtClean="0"/>
              <a:t> the </a:t>
            </a:r>
            <a:r>
              <a:rPr lang="fr-FR" sz="1400" dirty="0" err="1" smtClean="0"/>
              <a:t>sub</a:t>
            </a:r>
            <a:r>
              <a:rPr lang="fr-FR" sz="1400" dirty="0"/>
              <a:t>-</a:t>
            </a:r>
            <a:r>
              <a:rPr lang="fr-FR" sz="1400" dirty="0" smtClean="0"/>
              <a:t>dimensions at the </a:t>
            </a:r>
            <a:r>
              <a:rPr lang="fr-FR" sz="1400" dirty="0" err="1" smtClean="0"/>
              <a:t>same</a:t>
            </a:r>
            <a:r>
              <a:rPr lang="fr-FR" sz="1400" dirty="0" smtClean="0"/>
              <a:t> time as </a:t>
            </a:r>
            <a:r>
              <a:rPr lang="fr-FR" sz="1400" dirty="0" err="1" smtClean="0"/>
              <a:t>their</a:t>
            </a:r>
            <a:r>
              <a:rPr lang="fr-FR" sz="1400" dirty="0" smtClean="0"/>
              <a:t> </a:t>
            </a:r>
            <a:r>
              <a:rPr lang="fr-FR" sz="1400" dirty="0" err="1" smtClean="0"/>
              <a:t>indicators</a:t>
            </a:r>
            <a:r>
              <a:rPr lang="fr-FR" sz="1400" dirty="0" smtClean="0"/>
              <a:t>  </a:t>
            </a:r>
            <a:endParaRPr lang="en-GB" sz="1400" dirty="0"/>
          </a:p>
        </p:txBody>
      </p:sp>
      <p:pic>
        <p:nvPicPr>
          <p:cNvPr id="1026" name="Picture 2" descr="https://www.data-to-viz.com/img/section/Tree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5" y="48554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9859" y="6477205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Marimekko</a:t>
            </a:r>
            <a:endParaRPr lang="en-GB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2012" y="4267514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Alternative 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7033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Website</a:t>
            </a:r>
            <a:r>
              <a:rPr lang="fr-FR" dirty="0" smtClean="0"/>
              <a:t> structure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8088" y="1987706"/>
            <a:ext cx="2026804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Homepage</a:t>
            </a:r>
            <a:endParaRPr lang="en-GB" i="1" dirty="0"/>
          </a:p>
        </p:txBody>
      </p:sp>
      <p:sp>
        <p:nvSpPr>
          <p:cNvPr id="5" name="Rectangle 4"/>
          <p:cNvSpPr/>
          <p:nvPr/>
        </p:nvSpPr>
        <p:spPr>
          <a:xfrm>
            <a:off x="3081260" y="1987706"/>
            <a:ext cx="2026804" cy="4542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>
                <a:solidFill>
                  <a:schemeClr val="bg2">
                    <a:lumMod val="90000"/>
                  </a:schemeClr>
                </a:solidFill>
              </a:rPr>
              <a:t>Country</a:t>
            </a:r>
            <a:endParaRPr lang="en-GB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8088" y="2601968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Quick introduction</a:t>
            </a:r>
            <a:endParaRPr lang="en-GB" i="1" dirty="0"/>
          </a:p>
        </p:txBody>
      </p:sp>
      <p:sp>
        <p:nvSpPr>
          <p:cNvPr id="7" name="Rectangle 6"/>
          <p:cNvSpPr/>
          <p:nvPr/>
        </p:nvSpPr>
        <p:spPr>
          <a:xfrm>
            <a:off x="788088" y="3216230"/>
            <a:ext cx="4319976" cy="1244760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International </a:t>
            </a:r>
            <a:r>
              <a:rPr lang="fr-FR" i="1" dirty="0" err="1" smtClean="0"/>
              <a:t>comparison</a:t>
            </a:r>
            <a:r>
              <a:rPr lang="fr-FR" i="1" dirty="0" smtClean="0"/>
              <a:t> </a:t>
            </a:r>
            <a:r>
              <a:rPr lang="fr-FR" i="1" dirty="0" err="1" smtClean="0"/>
              <a:t>across</a:t>
            </a:r>
            <a:r>
              <a:rPr lang="fr-FR" i="1" dirty="0" smtClean="0"/>
              <a:t> the 7 dimensions</a:t>
            </a:r>
            <a:endParaRPr lang="en-GB" i="1" dirty="0"/>
          </a:p>
        </p:txBody>
      </p:sp>
      <p:sp>
        <p:nvSpPr>
          <p:cNvPr id="8" name="Rectangle 7"/>
          <p:cNvSpPr/>
          <p:nvPr/>
        </p:nvSpPr>
        <p:spPr>
          <a:xfrm>
            <a:off x="788088" y="4620973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 smtClean="0"/>
              <a:t>Explanation</a:t>
            </a:r>
            <a:r>
              <a:rPr lang="fr-FR" i="1" dirty="0" smtClean="0"/>
              <a:t>…</a:t>
            </a:r>
            <a:endParaRPr lang="en-GB" i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08064" y="583523"/>
            <a:ext cx="2007960" cy="679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i="1" dirty="0" err="1" smtClean="0"/>
              <a:t>Homepage</a:t>
            </a:r>
            <a:endParaRPr lang="en-GB" sz="2200" i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0810" y="3056247"/>
            <a:ext cx="3864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Homepage</a:t>
            </a:r>
            <a:r>
              <a:rPr lang="fr-FR" sz="1400" dirty="0" smtClean="0"/>
              <a:t> </a:t>
            </a:r>
            <a:r>
              <a:rPr lang="fr-FR" sz="1400" dirty="0" err="1" smtClean="0"/>
              <a:t>aims</a:t>
            </a:r>
            <a:r>
              <a:rPr lang="fr-FR" sz="1400" dirty="0" smtClean="0"/>
              <a:t> at </a:t>
            </a:r>
            <a:r>
              <a:rPr lang="fr-FR" sz="1400" dirty="0" err="1" smtClean="0"/>
              <a:t>allowing</a:t>
            </a:r>
            <a:r>
              <a:rPr lang="fr-FR" sz="1400" dirty="0" smtClean="0"/>
              <a:t> quick country </a:t>
            </a:r>
            <a:r>
              <a:rPr lang="fr-FR" sz="1400" dirty="0" err="1" smtClean="0"/>
              <a:t>comparisons</a:t>
            </a:r>
            <a:r>
              <a:rPr lang="fr-FR" sz="1400" dirty="0" smtClean="0"/>
              <a:t> of country performances</a:t>
            </a:r>
          </a:p>
          <a:p>
            <a:endParaRPr lang="fr-FR" sz="1400" dirty="0" smtClean="0"/>
          </a:p>
          <a:p>
            <a:r>
              <a:rPr lang="fr-FR" sz="1400" dirty="0" smtClean="0"/>
              <a:t>The </a:t>
            </a:r>
            <a:r>
              <a:rPr lang="fr-FR" sz="1400" dirty="0" err="1" smtClean="0"/>
              <a:t>explanation</a:t>
            </a:r>
            <a:r>
              <a:rPr lang="fr-FR" sz="1400" dirty="0" smtClean="0"/>
              <a:t> section </a:t>
            </a:r>
            <a:r>
              <a:rPr lang="fr-FR" sz="1400" dirty="0" err="1" smtClean="0"/>
              <a:t>could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either</a:t>
            </a:r>
            <a:r>
              <a:rPr lang="fr-FR" sz="1400" dirty="0" smtClean="0"/>
              <a:t> </a:t>
            </a:r>
            <a:r>
              <a:rPr lang="fr-FR" sz="1400" dirty="0" err="1" smtClean="0"/>
              <a:t>brief</a:t>
            </a:r>
            <a:r>
              <a:rPr lang="fr-FR" sz="1400" dirty="0" smtClean="0"/>
              <a:t> and </a:t>
            </a:r>
            <a:r>
              <a:rPr lang="fr-FR" sz="1400" dirty="0" err="1" smtClean="0"/>
              <a:t>presenting</a:t>
            </a:r>
            <a:r>
              <a:rPr lang="fr-FR" sz="1400" dirty="0" smtClean="0"/>
              <a:t> the </a:t>
            </a:r>
            <a:r>
              <a:rPr lang="fr-FR" sz="1400" dirty="0" err="1" smtClean="0"/>
              <a:t>project</a:t>
            </a:r>
            <a:r>
              <a:rPr lang="fr-FR" sz="1400" dirty="0" smtClean="0"/>
              <a:t> </a:t>
            </a:r>
            <a:r>
              <a:rPr lang="fr-FR" sz="1400" dirty="0" err="1" smtClean="0"/>
              <a:t>highlights</a:t>
            </a:r>
            <a:r>
              <a:rPr lang="fr-FR" sz="1400" dirty="0" smtClean="0"/>
              <a:t>,  </a:t>
            </a:r>
            <a:r>
              <a:rPr lang="fr-FR" sz="1400" dirty="0" err="1" smtClean="0"/>
              <a:t>either</a:t>
            </a:r>
            <a:r>
              <a:rPr lang="fr-FR" sz="1400" dirty="0" smtClean="0"/>
              <a:t> extensive </a:t>
            </a:r>
            <a:r>
              <a:rPr lang="fr-FR" sz="1400" dirty="0" err="1" smtClean="0"/>
              <a:t>with</a:t>
            </a:r>
            <a:r>
              <a:rPr lang="fr-FR" sz="1400" dirty="0" smtClean="0"/>
              <a:t> a real story and a </a:t>
            </a:r>
            <a:r>
              <a:rPr lang="fr-FR" sz="1400" dirty="0" err="1" smtClean="0"/>
              <a:t>presentation</a:t>
            </a:r>
            <a:r>
              <a:rPr lang="fr-FR" sz="1400" dirty="0" smtClean="0"/>
              <a:t> of the </a:t>
            </a:r>
            <a:r>
              <a:rPr lang="fr-FR" sz="1400" dirty="0" err="1" smtClean="0"/>
              <a:t>various</a:t>
            </a:r>
            <a:r>
              <a:rPr lang="fr-FR" sz="1400" dirty="0" smtClean="0"/>
              <a:t> dimensions.</a:t>
            </a:r>
          </a:p>
          <a:p>
            <a:endParaRPr lang="en-GB" sz="1400" dirty="0"/>
          </a:p>
        </p:txBody>
      </p:sp>
      <p:sp>
        <p:nvSpPr>
          <p:cNvPr id="10" name="Rectangle 9"/>
          <p:cNvSpPr/>
          <p:nvPr/>
        </p:nvSpPr>
        <p:spPr>
          <a:xfrm>
            <a:off x="788088" y="5235235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…</a:t>
            </a:r>
            <a:r>
              <a:rPr lang="fr-FR" i="1" dirty="0" err="1" smtClean="0"/>
              <a:t>Explanation</a:t>
            </a:r>
            <a:r>
              <a:rPr lang="fr-FR" i="1" dirty="0" smtClean="0"/>
              <a:t>…</a:t>
            </a:r>
            <a:endParaRPr lang="en-GB" i="1" dirty="0"/>
          </a:p>
        </p:txBody>
      </p:sp>
      <p:sp>
        <p:nvSpPr>
          <p:cNvPr id="11" name="Rectangle 10"/>
          <p:cNvSpPr/>
          <p:nvPr/>
        </p:nvSpPr>
        <p:spPr>
          <a:xfrm>
            <a:off x="788088" y="5849498"/>
            <a:ext cx="4319976" cy="454279"/>
          </a:xfrm>
          <a:prstGeom prst="rect">
            <a:avLst/>
          </a:prstGeom>
          <a:solidFill>
            <a:srgbClr val="BFBFBF"/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38100" dist="25400" dir="2700000" algn="tl" rotWithShape="0">
              <a:schemeClr val="bg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smtClean="0"/>
              <a:t>…</a:t>
            </a:r>
            <a:r>
              <a:rPr lang="fr-FR" i="1" dirty="0" err="1" smtClean="0"/>
              <a:t>Explanation</a:t>
            </a:r>
            <a:r>
              <a:rPr lang="fr-FR" i="1" dirty="0" smtClean="0"/>
              <a:t>…</a:t>
            </a:r>
            <a:endParaRPr lang="en-GB" i="1" dirty="0"/>
          </a:p>
        </p:txBody>
      </p:sp>
      <p:sp>
        <p:nvSpPr>
          <p:cNvPr id="9" name="Rectangle 8"/>
          <p:cNvSpPr/>
          <p:nvPr/>
        </p:nvSpPr>
        <p:spPr>
          <a:xfrm>
            <a:off x="1245353" y="4018506"/>
            <a:ext cx="190122" cy="4176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72194" y="3892928"/>
            <a:ext cx="190122" cy="5432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699036" y="4147070"/>
            <a:ext cx="190122" cy="289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18512" y="4147070"/>
            <a:ext cx="190122" cy="289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01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CDE_Français_blanc">
  <a:themeElements>
    <a:clrScheme name="OECD white">
      <a:dk1>
        <a:srgbClr val="727272"/>
      </a:dk1>
      <a:lt1>
        <a:sysClr val="window" lastClr="FFFFFF"/>
      </a:lt1>
      <a:dk2>
        <a:srgbClr val="006299"/>
      </a:dk2>
      <a:lt2>
        <a:srgbClr val="E6E6E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ECD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OCDE_Français_blanc</Template>
  <TotalTime>908</TotalTime>
  <Words>469</Words>
  <Application>Microsoft Macintosh PowerPoint</Application>
  <PresentationFormat>Custom</PresentationFormat>
  <Paragraphs>130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OCDE_Français_blanc</vt:lpstr>
      <vt:lpstr>Getting Skills Right</vt:lpstr>
      <vt:lpstr>The project</vt:lpstr>
      <vt:lpstr>The data</vt:lpstr>
      <vt:lpstr>Which format?</vt:lpstr>
      <vt:lpstr>Chart types </vt:lpstr>
      <vt:lpstr>Visual explorations</vt:lpstr>
      <vt:lpstr>Visual explorations</vt:lpstr>
      <vt:lpstr>Visual explorations</vt:lpstr>
      <vt:lpstr>Website structure</vt:lpstr>
      <vt:lpstr>Website structure</vt:lpstr>
      <vt:lpstr>Hosting</vt:lpstr>
      <vt:lpstr>Storytelling – real life example</vt:lpstr>
      <vt:lpstr>Compare your country</vt:lpstr>
    </vt:vector>
  </TitlesOfParts>
  <Company>OECD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Skills Right</dc:title>
  <dc:creator>FINAT-DUCLOS Vincent, PAC/CORP</dc:creator>
  <cp:lastModifiedBy>Vincent Finat-Duclos</cp:lastModifiedBy>
  <cp:revision>38</cp:revision>
  <dcterms:created xsi:type="dcterms:W3CDTF">2018-07-04T15:06:47Z</dcterms:created>
  <dcterms:modified xsi:type="dcterms:W3CDTF">2018-07-11T14:51:15Z</dcterms:modified>
</cp:coreProperties>
</file>